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 Id="rId6" Type="http://schemas.openxmlformats.org/officeDocument/2006/relationships/hyperlink" Target="#slide=id.g1f87997393_0_787"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Shape 1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Shape 11"/>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Shape 1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Shape 13"/>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
        <p:nvSpPr>
          <p:cNvPr id="15" name="Shape 1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Shape 13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8" name="Shape 13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9" name="Shape 13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9" name="Shape 15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Shape 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Shape 16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4" name="Shape 16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5" name="Shape 16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9" name="Shape 16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Shape 170"/>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Shape 17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Shape 177"/>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
        <p:nvSpPr>
          <p:cNvPr id="179" name="Shape 17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1" name="Shape 18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2" name="Shape 18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3" name="Shape 20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Shape 20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Shape 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
        <p:nvSpPr>
          <p:cNvPr id="206" name="Shape 20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8" name="Shape 20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9" name="Shape 20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Shape 2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Shape 2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Shape 215"/>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419"/>
              <a:t>‹#›</a:t>
            </a:fld>
            <a:endParaRPr/>
          </a:p>
        </p:txBody>
      </p:sp>
      <p:sp>
        <p:nvSpPr>
          <p:cNvPr id="217" name="Shape 217">
            <a:hlinkClick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a:hlinkClick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9" name="Shape 219">
            <a:hlinkClick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0" name="Shape 220">
            <a:hlinkClick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 name="Shape 3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
        <p:nvSpPr>
          <p:cNvPr id="39" name="Shape 3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 name="Shape 4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 name="Shape 4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419"/>
              <a:t>‹#›</a:t>
            </a:fld>
            <a:endParaRPr/>
          </a:p>
        </p:txBody>
      </p:sp>
      <p:sp>
        <p:nvSpPr>
          <p:cNvPr id="64" name="Shape 6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Shape 6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 name="Shape 6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 name="Shape 6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 name="Shape 7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Shape 7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Shape 77"/>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Shape 7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Shape 80">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2" name="Shape 82">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3" name="Shape 83">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 name="Shape 8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Shape 90"/>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Shape 9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4" name="Shape 9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5" name="Shape 9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9" name="Shape 99"/>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419"/>
              <a:t>‹#›</a:t>
            </a:fld>
            <a:endParaRPr/>
          </a:p>
        </p:txBody>
      </p:sp>
      <p:sp>
        <p:nvSpPr>
          <p:cNvPr id="101" name="Shape 101"/>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Shape 103">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5" name="Shape 105">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6" name="Shape 106">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0" name="Shape 11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Shape 111"/>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Shape 112"/>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Shape 11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7" name="Shape 11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 name="Shape 11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2" name="Shape 12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Shape 12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7" name="Shape 12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8" name="Shape 12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2" name="Shape 132"/>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Shape 133"/>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coursera.org/"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miscursos.tec.mx"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stackoverflow.com/"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erviciosva.itesm.mx/PlanesEstudio/Consultas/Planes/ConsultaPlanEstudio.aspx?form=PLANESTUDIO&amp;contenido=caratula&amp;modovista=periodo&amp;Idioma=ESP&amp;claveprograma=ISC11&amp;UnaCol=&amp;VerReq=&amp;VerEqui="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tamayo.qro.itesm.mx/ricardo/planDeEstudios/planDeEstudioISC2011.htm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es.khanacademy.org/"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idx="4294967295" type="subTitle"/>
          </p:nvPr>
        </p:nvSpPr>
        <p:spPr>
          <a:xfrm>
            <a:off x="4756950" y="3995900"/>
            <a:ext cx="4799700" cy="506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419" sz="6000">
                <a:latin typeface="Oswald"/>
                <a:ea typeface="Oswald"/>
                <a:cs typeface="Oswald"/>
                <a:sym typeface="Oswald"/>
              </a:rPr>
              <a:t>PsiFi Project</a:t>
            </a:r>
            <a:endParaRPr sz="6000">
              <a:latin typeface="Oswald"/>
              <a:ea typeface="Oswald"/>
              <a:cs typeface="Oswald"/>
              <a:sym typeface="Oswald"/>
            </a:endParaRPr>
          </a:p>
        </p:txBody>
      </p:sp>
      <p:pic>
        <p:nvPicPr>
          <p:cNvPr id="229" name="Shape 229"/>
          <p:cNvPicPr preferRelativeResize="0"/>
          <p:nvPr/>
        </p:nvPicPr>
        <p:blipFill>
          <a:blip r:embed="rId3">
            <a:alphaModFix/>
          </a:blip>
          <a:stretch>
            <a:fillRect/>
          </a:stretch>
        </p:blipFill>
        <p:spPr>
          <a:xfrm>
            <a:off x="688825" y="494288"/>
            <a:ext cx="3571125" cy="3571125"/>
          </a:xfrm>
          <a:prstGeom prst="rect">
            <a:avLst/>
          </a:prstGeom>
          <a:noFill/>
          <a:ln>
            <a:noFill/>
          </a:ln>
          <a:effectLst>
            <a:outerShdw blurRad="57150" rotWithShape="0" algn="bl" dir="5400000" dist="19050">
              <a:srgbClr val="000000">
                <a:alpha val="50000"/>
              </a:srgbClr>
            </a:outerShdw>
          </a:effectLst>
        </p:spPr>
      </p:pic>
      <p:sp>
        <p:nvSpPr>
          <p:cNvPr id="230" name="Shape 230"/>
          <p:cNvSpPr txBox="1"/>
          <p:nvPr>
            <p:ph type="title"/>
          </p:nvPr>
        </p:nvSpPr>
        <p:spPr>
          <a:xfrm>
            <a:off x="4429050" y="494300"/>
            <a:ext cx="4587000" cy="11487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s-419"/>
              <a:t>Interactive Design Fundamentals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a:t>Coursera</a:t>
            </a:r>
            <a:endParaRPr/>
          </a:p>
        </p:txBody>
      </p:sp>
      <p:sp>
        <p:nvSpPr>
          <p:cNvPr id="291" name="Shape 291"/>
          <p:cNvSpPr txBox="1"/>
          <p:nvPr>
            <p:ph idx="1" type="body"/>
          </p:nvPr>
        </p:nvSpPr>
        <p:spPr>
          <a:xfrm>
            <a:off x="1297500" y="953975"/>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sz="1800"/>
              <a:t>The courses provided by coursera are also based on videos. They are created by professionals who concentrate on certain topic and usually include suggested bibliography and exercises which are optional. </a:t>
            </a:r>
            <a:endParaRPr sz="1800"/>
          </a:p>
          <a:p>
            <a:pPr indent="0" lvl="0" marL="0">
              <a:spcBef>
                <a:spcPts val="1600"/>
              </a:spcBef>
              <a:spcAft>
                <a:spcPts val="0"/>
              </a:spcAft>
              <a:buNone/>
            </a:pPr>
            <a:r>
              <a:rPr lang="es-419" sz="1800"/>
              <a:t>More practical than theoretical.</a:t>
            </a:r>
            <a:endParaRPr sz="1800"/>
          </a:p>
          <a:p>
            <a:pPr indent="0" lvl="0" marL="0">
              <a:spcBef>
                <a:spcPts val="1600"/>
              </a:spcBef>
              <a:spcAft>
                <a:spcPts val="1600"/>
              </a:spcAft>
              <a:buNone/>
            </a:pPr>
            <a:r>
              <a:rPr lang="es-419" sz="1800"/>
              <a:t>Our objective is making our web page easy and interactive as Coursera, but also adding some theoretical information because it is also relevant for university students.</a:t>
            </a:r>
            <a:br>
              <a:rPr lang="es-419" sz="1800"/>
            </a:br>
            <a:r>
              <a:rPr lang="es-419" sz="1800" u="sng">
                <a:solidFill>
                  <a:schemeClr val="hlink"/>
                </a:solidFill>
                <a:hlinkClick r:id="rId3"/>
              </a:rPr>
              <a:t>https://www.coursera.org/</a:t>
            </a:r>
            <a:endParaRPr sz="1800"/>
          </a:p>
        </p:txBody>
      </p:sp>
      <p:pic>
        <p:nvPicPr>
          <p:cNvPr id="292" name="Shape 292"/>
          <p:cNvPicPr preferRelativeResize="0"/>
          <p:nvPr/>
        </p:nvPicPr>
        <p:blipFill>
          <a:blip r:embed="rId4">
            <a:alphaModFix/>
          </a:blip>
          <a:stretch>
            <a:fillRect/>
          </a:stretch>
        </p:blipFill>
        <p:spPr>
          <a:xfrm>
            <a:off x="7691926" y="3696951"/>
            <a:ext cx="1349750" cy="1349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1297500" y="393750"/>
            <a:ext cx="7038900" cy="502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a:t>edX</a:t>
            </a:r>
            <a:endParaRPr/>
          </a:p>
        </p:txBody>
      </p:sp>
      <p:sp>
        <p:nvSpPr>
          <p:cNvPr id="298" name="Shape 298"/>
          <p:cNvSpPr txBox="1"/>
          <p:nvPr>
            <p:ph idx="1" type="body"/>
          </p:nvPr>
        </p:nvSpPr>
        <p:spPr>
          <a:xfrm>
            <a:off x="1297500" y="896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s-419" sz="1800"/>
              <a:t>Offers high quality courses from the world's best universities and institutions to learners everywhere. You can get a certification if you pay the fee, or you can learn for free if you do not want/need the certification. It is similar to what we are trying to do with our page, however, edX focuses more on giving the full course experience, with homeworks and assignments you need to do, and our page is more oriented towards offering students (particularly the ones at ITESM) additional information about the topics and providing them useful links.</a:t>
            </a:r>
            <a:br>
              <a:rPr lang="es-419" sz="1800"/>
            </a:br>
            <a:r>
              <a:rPr lang="es-419" sz="1800"/>
              <a:t>https://www.edx.org/</a:t>
            </a:r>
            <a:br>
              <a:rPr lang="es-419" sz="1800"/>
            </a:br>
            <a:endParaRPr sz="1800"/>
          </a:p>
        </p:txBody>
      </p:sp>
      <p:pic>
        <p:nvPicPr>
          <p:cNvPr id="299" name="Shape 299"/>
          <p:cNvPicPr preferRelativeResize="0"/>
          <p:nvPr/>
        </p:nvPicPr>
        <p:blipFill>
          <a:blip r:embed="rId3">
            <a:alphaModFix/>
          </a:blip>
          <a:stretch>
            <a:fillRect/>
          </a:stretch>
        </p:blipFill>
        <p:spPr>
          <a:xfrm>
            <a:off x="5674675" y="4006377"/>
            <a:ext cx="1544555" cy="732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419"/>
              <a:t>Blackboard</a:t>
            </a:r>
            <a:endParaRPr/>
          </a:p>
        </p:txBody>
      </p:sp>
      <p:sp>
        <p:nvSpPr>
          <p:cNvPr id="305" name="Shape 305"/>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00"/>
              <a:t>Focused on full courses rather than individual subjects.</a:t>
            </a:r>
            <a:endParaRPr sz="1800"/>
          </a:p>
          <a:p>
            <a:pPr indent="0" lvl="0" marL="0" rtl="0" algn="just">
              <a:spcBef>
                <a:spcPts val="0"/>
              </a:spcBef>
              <a:spcAft>
                <a:spcPts val="0"/>
              </a:spcAft>
              <a:buNone/>
            </a:pPr>
            <a:r>
              <a:rPr lang="es-419" sz="1800"/>
              <a:t>Design is by categories and it gives the option of creating more folders for your personal needs (like homework or team projects).</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rPr lang="es-419" sz="1800"/>
              <a:t>It adds multiple functionalities. However, it has more tools than what our users need. Also, teachers would find it easier to share information or useful links to our page, and they don’t need to do it constantly, once it is uploaded they can let the students find that information and use it to improve their learning process.</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rPr lang="es-419" sz="1800" u="sng">
                <a:solidFill>
                  <a:srgbClr val="FFFFFF"/>
                </a:solidFill>
                <a:hlinkClick r:id="rId3"/>
              </a:rPr>
              <a:t>https://miscursos.tec.mx</a:t>
            </a:r>
            <a:endParaRPr sz="1800">
              <a:solidFill>
                <a:srgbClr val="FFFFFF"/>
              </a:solidFill>
            </a:endParaRPr>
          </a:p>
        </p:txBody>
      </p:sp>
      <p:pic>
        <p:nvPicPr>
          <p:cNvPr id="306" name="Shape 306"/>
          <p:cNvPicPr preferRelativeResize="0"/>
          <p:nvPr/>
        </p:nvPicPr>
        <p:blipFill>
          <a:blip r:embed="rId4">
            <a:alphaModFix/>
          </a:blip>
          <a:stretch>
            <a:fillRect/>
          </a:stretch>
        </p:blipFill>
        <p:spPr>
          <a:xfrm>
            <a:off x="3344875" y="-467787"/>
            <a:ext cx="2035325" cy="203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a:t>Opportunities</a:t>
            </a:r>
            <a:r>
              <a:rPr lang="es-419"/>
              <a:t> for innovation</a:t>
            </a:r>
            <a:endParaRPr/>
          </a:p>
        </p:txBody>
      </p:sp>
      <p:sp>
        <p:nvSpPr>
          <p:cNvPr id="312" name="Shape 312"/>
          <p:cNvSpPr txBox="1"/>
          <p:nvPr>
            <p:ph idx="1" type="body"/>
          </p:nvPr>
        </p:nvSpPr>
        <p:spPr>
          <a:xfrm>
            <a:off x="323450" y="1424875"/>
            <a:ext cx="5964000" cy="255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a:solidFill>
                  <a:srgbClr val="FFFFFF"/>
                </a:solidFill>
                <a:latin typeface="Arial"/>
                <a:ea typeface="Arial"/>
                <a:cs typeface="Arial"/>
                <a:sym typeface="Arial"/>
              </a:rPr>
              <a:t>You should be an enrolled student at Tec de Monterrey to have access to the content of the courses that are given in the campus, and we haven’t come across any page that does anything similar.</a:t>
            </a:r>
            <a:endParaRPr>
              <a:solidFill>
                <a:srgbClr val="FFFFFF"/>
              </a:solidFill>
              <a:latin typeface="Arial"/>
              <a:ea typeface="Arial"/>
              <a:cs typeface="Arial"/>
              <a:sym typeface="Arial"/>
            </a:endParaRPr>
          </a:p>
          <a:p>
            <a:pPr indent="0" lvl="0" marL="0" rtl="0" algn="just">
              <a:spcBef>
                <a:spcPts val="0"/>
              </a:spcBef>
              <a:spcAft>
                <a:spcPts val="0"/>
              </a:spcAft>
              <a:buNone/>
            </a:pPr>
            <a:r>
              <a:t/>
            </a:r>
            <a:endParaRPr>
              <a:solidFill>
                <a:srgbClr val="FFFFFF"/>
              </a:solidFill>
              <a:latin typeface="Arial"/>
              <a:ea typeface="Arial"/>
              <a:cs typeface="Arial"/>
              <a:sym typeface="Arial"/>
            </a:endParaRPr>
          </a:p>
          <a:p>
            <a:pPr indent="0" lvl="0" marL="0" rtl="0" algn="just">
              <a:spcBef>
                <a:spcPts val="0"/>
              </a:spcBef>
              <a:spcAft>
                <a:spcPts val="0"/>
              </a:spcAft>
              <a:buNone/>
            </a:pPr>
            <a:r>
              <a:rPr lang="es-419">
                <a:solidFill>
                  <a:srgbClr val="FFFFFF"/>
                </a:solidFill>
                <a:latin typeface="Arial"/>
                <a:ea typeface="Arial"/>
                <a:cs typeface="Arial"/>
                <a:sym typeface="Arial"/>
              </a:rPr>
              <a:t>If we got official support from the teachers we could make this a hub for students to get legitimate and reliable information. One of the things we’ve heard </a:t>
            </a:r>
            <a:r>
              <a:rPr b="1" lang="es-419" u="sng">
                <a:solidFill>
                  <a:srgbClr val="FFFFFF"/>
                </a:solidFill>
                <a:latin typeface="Arial"/>
                <a:ea typeface="Arial"/>
                <a:cs typeface="Arial"/>
                <a:sym typeface="Arial"/>
              </a:rPr>
              <a:t>teachers complain about is that when students try to search for information themselves they often find things that either aren’t accurate or they get confused because the teacher explained it differently</a:t>
            </a:r>
            <a:r>
              <a:rPr lang="es-419" u="sng">
                <a:solidFill>
                  <a:srgbClr val="FFFFFF"/>
                </a:solidFill>
                <a:latin typeface="Arial"/>
                <a:ea typeface="Arial"/>
                <a:cs typeface="Arial"/>
                <a:sym typeface="Arial"/>
              </a:rPr>
              <a:t>, </a:t>
            </a:r>
            <a:r>
              <a:rPr lang="es-419">
                <a:solidFill>
                  <a:srgbClr val="FFFFFF"/>
                </a:solidFill>
                <a:latin typeface="Arial"/>
                <a:ea typeface="Arial"/>
                <a:cs typeface="Arial"/>
                <a:sym typeface="Arial"/>
              </a:rPr>
              <a:t>with this web page we could help mitigate those problems by giving them the information from a web site </a:t>
            </a:r>
            <a:r>
              <a:rPr b="1" lang="es-419" u="sng">
                <a:solidFill>
                  <a:srgbClr val="FFFFFF"/>
                </a:solidFill>
                <a:latin typeface="Arial"/>
                <a:ea typeface="Arial"/>
                <a:cs typeface="Arial"/>
                <a:sym typeface="Arial"/>
              </a:rPr>
              <a:t>previously selected by the teacher.</a:t>
            </a:r>
            <a:endParaRPr b="1" u="sng">
              <a:solidFill>
                <a:srgbClr val="FFFFFF"/>
              </a:solidFill>
              <a:latin typeface="Arial"/>
              <a:ea typeface="Arial"/>
              <a:cs typeface="Arial"/>
              <a:sym typeface="Arial"/>
            </a:endParaRPr>
          </a:p>
          <a:p>
            <a:pPr indent="0" lvl="0" marL="0" rtl="0" algn="just">
              <a:spcBef>
                <a:spcPts val="0"/>
              </a:spcBef>
              <a:spcAft>
                <a:spcPts val="0"/>
              </a:spcAft>
              <a:buNone/>
            </a:pPr>
            <a:r>
              <a:t/>
            </a:r>
            <a:endParaRPr>
              <a:solidFill>
                <a:srgbClr val="FFFFFF"/>
              </a:solidFill>
              <a:latin typeface="Arial"/>
              <a:ea typeface="Arial"/>
              <a:cs typeface="Arial"/>
              <a:sym typeface="Arial"/>
            </a:endParaRPr>
          </a:p>
          <a:p>
            <a:pPr indent="0" lvl="0" marL="0" rtl="0" algn="just">
              <a:spcBef>
                <a:spcPts val="0"/>
              </a:spcBef>
              <a:spcAft>
                <a:spcPts val="0"/>
              </a:spcAft>
              <a:buNone/>
            </a:pPr>
            <a:r>
              <a:rPr lang="es-419">
                <a:solidFill>
                  <a:srgbClr val="FFFFFF"/>
                </a:solidFill>
                <a:latin typeface="Arial"/>
                <a:ea typeface="Arial"/>
                <a:cs typeface="Arial"/>
                <a:sym typeface="Arial"/>
              </a:rPr>
              <a:t>Our web page could be a nice alternative to blackboard, or it could have some integration with it, maybe a link inside Blackboard that sends you to our page.</a:t>
            </a:r>
            <a:endParaRPr>
              <a:solidFill>
                <a:srgbClr val="FFFFFF"/>
              </a:solidFill>
              <a:latin typeface="Arial"/>
              <a:ea typeface="Arial"/>
              <a:cs typeface="Arial"/>
              <a:sym typeface="Arial"/>
            </a:endParaRPr>
          </a:p>
          <a:p>
            <a:pPr indent="0" lvl="0" marL="0">
              <a:spcBef>
                <a:spcPts val="0"/>
              </a:spcBef>
              <a:spcAft>
                <a:spcPts val="1600"/>
              </a:spcAft>
              <a:buNone/>
            </a:pPr>
            <a:r>
              <a:t/>
            </a:r>
            <a:endParaRPr sz="1400">
              <a:solidFill>
                <a:srgbClr val="FFFFFF"/>
              </a:solidFill>
            </a:endParaRPr>
          </a:p>
        </p:txBody>
      </p:sp>
      <p:sp>
        <p:nvSpPr>
          <p:cNvPr id="313" name="Shape 313"/>
          <p:cNvSpPr/>
          <p:nvPr/>
        </p:nvSpPr>
        <p:spPr>
          <a:xfrm>
            <a:off x="7040600" y="3923575"/>
            <a:ext cx="2106350" cy="1222450"/>
          </a:xfrm>
          <a:custGeom>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314" name="Shape 314"/>
          <p:cNvSpPr/>
          <p:nvPr/>
        </p:nvSpPr>
        <p:spPr>
          <a:xfrm>
            <a:off x="6879025" y="875675"/>
            <a:ext cx="2106300" cy="2559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s-419" sz="1800">
                <a:solidFill>
                  <a:schemeClr val="lt1"/>
                </a:solidFill>
                <a:latin typeface="Courier New"/>
                <a:ea typeface="Courier New"/>
                <a:cs typeface="Courier New"/>
                <a:sym typeface="Courier New"/>
              </a:rPr>
              <a:t>Blackboard: Teacher to student.</a:t>
            </a:r>
            <a:endParaRPr sz="1800">
              <a:solidFill>
                <a:schemeClr val="lt1"/>
              </a:solidFill>
              <a:latin typeface="Courier New"/>
              <a:ea typeface="Courier New"/>
              <a:cs typeface="Courier New"/>
              <a:sym typeface="Courier New"/>
            </a:endParaRPr>
          </a:p>
          <a:p>
            <a:pPr indent="0" lvl="0" marL="0">
              <a:spcBef>
                <a:spcPts val="0"/>
              </a:spcBef>
              <a:spcAft>
                <a:spcPts val="0"/>
              </a:spcAft>
              <a:buNone/>
            </a:pPr>
            <a:r>
              <a:t/>
            </a:r>
            <a:endParaRPr sz="1800">
              <a:solidFill>
                <a:schemeClr val="lt1"/>
              </a:solidFill>
              <a:latin typeface="Courier New"/>
              <a:ea typeface="Courier New"/>
              <a:cs typeface="Courier New"/>
              <a:sym typeface="Courier New"/>
            </a:endParaRPr>
          </a:p>
          <a:p>
            <a:pPr indent="0" lvl="0" marL="0">
              <a:spcBef>
                <a:spcPts val="0"/>
              </a:spcBef>
              <a:spcAft>
                <a:spcPts val="0"/>
              </a:spcAft>
              <a:buNone/>
            </a:pPr>
            <a:r>
              <a:rPr lang="es-419" sz="1800">
                <a:solidFill>
                  <a:schemeClr val="lt1"/>
                </a:solidFill>
                <a:latin typeface="Courier New"/>
                <a:ea typeface="Courier New"/>
                <a:cs typeface="Courier New"/>
                <a:sym typeface="Courier New"/>
              </a:rPr>
              <a:t>Student’s Corner: From anybody to everybody.</a:t>
            </a:r>
            <a:endParaRPr sz="1800">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992300" y="330925"/>
            <a:ext cx="7038900" cy="914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419" u="sng">
                <a:solidFill>
                  <a:srgbClr val="FFFFFF"/>
                </a:solidFill>
                <a:latin typeface="Times New Roman"/>
                <a:ea typeface="Times New Roman"/>
                <a:cs typeface="Times New Roman"/>
                <a:sym typeface="Times New Roman"/>
              </a:rPr>
              <a:t>User's profile:</a:t>
            </a:r>
            <a:endParaRPr b="1" u="sng">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pic>
        <p:nvPicPr>
          <p:cNvPr id="320" name="Shape 320"/>
          <p:cNvPicPr preferRelativeResize="0"/>
          <p:nvPr/>
        </p:nvPicPr>
        <p:blipFill>
          <a:blip r:embed="rId3">
            <a:alphaModFix/>
          </a:blip>
          <a:stretch>
            <a:fillRect/>
          </a:stretch>
        </p:blipFill>
        <p:spPr>
          <a:xfrm>
            <a:off x="-317200" y="1951150"/>
            <a:ext cx="4222175" cy="3192350"/>
          </a:xfrm>
          <a:prstGeom prst="rect">
            <a:avLst/>
          </a:prstGeom>
          <a:noFill/>
          <a:ln>
            <a:noFill/>
          </a:ln>
        </p:spPr>
      </p:pic>
      <p:sp>
        <p:nvSpPr>
          <p:cNvPr id="321" name="Shape 321"/>
          <p:cNvSpPr txBox="1"/>
          <p:nvPr/>
        </p:nvSpPr>
        <p:spPr>
          <a:xfrm>
            <a:off x="2834150" y="641450"/>
            <a:ext cx="3355200" cy="3330900"/>
          </a:xfrm>
          <a:prstGeom prst="rect">
            <a:avLst/>
          </a:prstGeom>
          <a:noFill/>
          <a:ln>
            <a:noFill/>
          </a:ln>
        </p:spPr>
        <p:txBody>
          <a:bodyPr anchorCtr="0" anchor="ctr" bIns="91425" lIns="91425" spcFirstLastPara="1" rIns="91425" wrap="square" tIns="91425">
            <a:noAutofit/>
          </a:bodyPr>
          <a:lstStyle/>
          <a:p>
            <a:pPr indent="0" lvl="0" marL="6350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Occupation: Student</a:t>
            </a:r>
            <a:endParaRPr sz="1200">
              <a:solidFill>
                <a:srgbClr val="FFFFFF"/>
              </a:solidFill>
              <a:latin typeface="Times New Roman"/>
              <a:ea typeface="Times New Roman"/>
              <a:cs typeface="Times New Roman"/>
              <a:sym typeface="Times New Roman"/>
            </a:endParaRPr>
          </a:p>
          <a:p>
            <a:pPr indent="0" lvl="0" marL="6350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Name: Johanatan Smith</a:t>
            </a:r>
            <a:endParaRPr sz="1200">
              <a:solidFill>
                <a:srgbClr val="FFFFFF"/>
              </a:solidFill>
              <a:latin typeface="Times New Roman"/>
              <a:ea typeface="Times New Roman"/>
              <a:cs typeface="Times New Roman"/>
              <a:sym typeface="Times New Roman"/>
            </a:endParaRPr>
          </a:p>
          <a:p>
            <a:pPr indent="0" lvl="0" marL="63500" rtl="0" algn="just">
              <a:lnSpc>
                <a:spcPct val="115000"/>
              </a:lnSpc>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General characteristics:</a:t>
            </a:r>
            <a:endParaRPr sz="1200">
              <a:solidFill>
                <a:srgbClr val="FFFFFF"/>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FFFFFF"/>
              </a:buClr>
              <a:buSzPts val="1200"/>
              <a:buFont typeface="Times New Roman"/>
              <a:buChar char="●"/>
            </a:pPr>
            <a:r>
              <a:rPr lang="es-419" sz="1200">
                <a:solidFill>
                  <a:srgbClr val="FFFFFF"/>
                </a:solidFill>
                <a:latin typeface="Times New Roman"/>
                <a:ea typeface="Times New Roman"/>
                <a:cs typeface="Times New Roman"/>
                <a:sym typeface="Times New Roman"/>
              </a:rPr>
              <a:t>Young</a:t>
            </a:r>
            <a:endParaRPr sz="1200">
              <a:solidFill>
                <a:srgbClr val="FFFFFF"/>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FFFFFF"/>
              </a:buClr>
              <a:buSzPts val="1200"/>
              <a:buFont typeface="Times New Roman"/>
              <a:buChar char="●"/>
            </a:pPr>
            <a:r>
              <a:rPr lang="es-419" sz="1200">
                <a:solidFill>
                  <a:srgbClr val="FFFFFF"/>
                </a:solidFill>
                <a:latin typeface="Times New Roman"/>
                <a:ea typeface="Times New Roman"/>
                <a:cs typeface="Times New Roman"/>
                <a:sym typeface="Times New Roman"/>
              </a:rPr>
              <a:t>Responsible</a:t>
            </a:r>
            <a:endParaRPr sz="1200">
              <a:solidFill>
                <a:srgbClr val="FFFFFF"/>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FFFFFF"/>
              </a:buClr>
              <a:buSzPts val="1200"/>
              <a:buFont typeface="Times New Roman"/>
              <a:buChar char="●"/>
            </a:pPr>
            <a:r>
              <a:rPr lang="es-419" sz="1200">
                <a:solidFill>
                  <a:srgbClr val="FFFFFF"/>
                </a:solidFill>
                <a:latin typeface="Times New Roman"/>
                <a:ea typeface="Times New Roman"/>
                <a:cs typeface="Times New Roman"/>
                <a:sym typeface="Times New Roman"/>
              </a:rPr>
              <a:t>Persistent</a:t>
            </a:r>
            <a:endParaRPr sz="1200">
              <a:solidFill>
                <a:srgbClr val="FFFFFF"/>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FFFFFF"/>
              </a:buClr>
              <a:buSzPts val="1200"/>
              <a:buFont typeface="Times New Roman"/>
              <a:buChar char="●"/>
            </a:pPr>
            <a:r>
              <a:rPr lang="es-419" sz="1200">
                <a:solidFill>
                  <a:srgbClr val="FFFFFF"/>
                </a:solidFill>
                <a:latin typeface="Times New Roman"/>
                <a:ea typeface="Times New Roman"/>
                <a:cs typeface="Times New Roman"/>
                <a:sym typeface="Times New Roman"/>
              </a:rPr>
              <a:t>Hard worker</a:t>
            </a:r>
            <a:endParaRPr sz="1200">
              <a:solidFill>
                <a:srgbClr val="FFFFFF"/>
              </a:solidFill>
              <a:latin typeface="Times New Roman"/>
              <a:ea typeface="Times New Roman"/>
              <a:cs typeface="Times New Roman"/>
              <a:sym typeface="Times New Roman"/>
            </a:endParaRPr>
          </a:p>
          <a:p>
            <a:pPr indent="0" lvl="0" marL="6350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 School: ITESM</a:t>
            </a:r>
            <a:endParaRPr sz="1200">
              <a:solidFill>
                <a:srgbClr val="FFFFFF"/>
              </a:solidFill>
              <a:latin typeface="Times New Roman"/>
              <a:ea typeface="Times New Roman"/>
              <a:cs typeface="Times New Roman"/>
              <a:sym typeface="Times New Roman"/>
            </a:endParaRPr>
          </a:p>
          <a:p>
            <a:pPr indent="0" lvl="0" marL="6350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a:p>
            <a:pPr indent="0" lvl="0" marL="6350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Age: 21 years</a:t>
            </a:r>
            <a:endParaRPr sz="1200">
              <a:solidFill>
                <a:srgbClr val="FFFFFF"/>
              </a:solidFill>
              <a:latin typeface="Times New Roman"/>
              <a:ea typeface="Times New Roman"/>
              <a:cs typeface="Times New Roman"/>
              <a:sym typeface="Times New Roman"/>
            </a:endParaRPr>
          </a:p>
          <a:p>
            <a:pPr indent="0" lvl="0" marL="6350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a:p>
            <a:pPr indent="0" lvl="0" marL="6350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From: Michigan, USA</a:t>
            </a:r>
            <a:endParaRPr sz="1200">
              <a:solidFill>
                <a:srgbClr val="FFFFFF"/>
              </a:solidFill>
              <a:latin typeface="Times New Roman"/>
              <a:ea typeface="Times New Roman"/>
              <a:cs typeface="Times New Roman"/>
              <a:sym typeface="Times New Roman"/>
            </a:endParaRPr>
          </a:p>
          <a:p>
            <a:pPr indent="0" lvl="0" marL="6350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 </a:t>
            </a:r>
            <a:endParaRPr sz="1200">
              <a:solidFill>
                <a:srgbClr val="FFFFFF"/>
              </a:solidFill>
              <a:latin typeface="Times New Roman"/>
              <a:ea typeface="Times New Roman"/>
              <a:cs typeface="Times New Roman"/>
              <a:sym typeface="Times New Roman"/>
            </a:endParaRPr>
          </a:p>
          <a:p>
            <a:pPr indent="0" lvl="0" marL="6350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Major: ISC</a:t>
            </a:r>
            <a:endParaRPr>
              <a:solidFill>
                <a:srgbClr val="FFFFFF"/>
              </a:solidFill>
            </a:endParaRPr>
          </a:p>
        </p:txBody>
      </p:sp>
      <p:sp>
        <p:nvSpPr>
          <p:cNvPr id="322" name="Shape 322"/>
          <p:cNvSpPr txBox="1"/>
          <p:nvPr/>
        </p:nvSpPr>
        <p:spPr>
          <a:xfrm>
            <a:off x="5672525" y="1821600"/>
            <a:ext cx="3000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419" sz="1200">
                <a:solidFill>
                  <a:srgbClr val="FFFFFF"/>
                </a:solidFill>
                <a:latin typeface="Times New Roman"/>
                <a:ea typeface="Times New Roman"/>
                <a:cs typeface="Times New Roman"/>
                <a:sym typeface="Times New Roman"/>
              </a:rPr>
              <a:t>Required skills:</a:t>
            </a:r>
            <a:endParaRPr sz="1200">
              <a:solidFill>
                <a:srgbClr val="FFFFFF"/>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FFFFFF"/>
              </a:buClr>
              <a:buSzPts val="1200"/>
              <a:buFont typeface="Times New Roman"/>
              <a:buChar char="●"/>
            </a:pPr>
            <a:r>
              <a:rPr lang="es-419" sz="1200">
                <a:solidFill>
                  <a:srgbClr val="FFFFFF"/>
                </a:solidFill>
                <a:latin typeface="Times New Roman"/>
                <a:ea typeface="Times New Roman"/>
                <a:cs typeface="Times New Roman"/>
                <a:sym typeface="Times New Roman"/>
              </a:rPr>
              <a:t>Know how to access the internet</a:t>
            </a:r>
            <a:endParaRPr sz="1200">
              <a:solidFill>
                <a:srgbClr val="FFFFFF"/>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FFFFFF"/>
              </a:buClr>
              <a:buSzPts val="1200"/>
              <a:buFont typeface="Times New Roman"/>
              <a:buChar char="●"/>
            </a:pPr>
            <a:r>
              <a:rPr lang="es-419" sz="1200">
                <a:solidFill>
                  <a:srgbClr val="FFFFFF"/>
                </a:solidFill>
                <a:latin typeface="Times New Roman"/>
                <a:ea typeface="Times New Roman"/>
                <a:cs typeface="Times New Roman"/>
                <a:sym typeface="Times New Roman"/>
              </a:rPr>
              <a:t>Has good communication skills to properly describe a problem</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1144900" y="375250"/>
            <a:ext cx="6766200" cy="598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419" u="sng">
                <a:solidFill>
                  <a:srgbClr val="FFFFFF"/>
                </a:solidFill>
                <a:latin typeface="Arial"/>
                <a:ea typeface="Arial"/>
                <a:cs typeface="Arial"/>
                <a:sym typeface="Arial"/>
              </a:rPr>
              <a:t>Concept design of the interactive system:</a:t>
            </a:r>
            <a:endParaRPr>
              <a:solidFill>
                <a:srgbClr val="FFFFFF"/>
              </a:solidFill>
              <a:latin typeface="Arial"/>
              <a:ea typeface="Arial"/>
              <a:cs typeface="Arial"/>
              <a:sym typeface="Arial"/>
            </a:endParaRPr>
          </a:p>
        </p:txBody>
      </p:sp>
      <p:pic>
        <p:nvPicPr>
          <p:cNvPr id="328" name="Shape 328"/>
          <p:cNvPicPr preferRelativeResize="0"/>
          <p:nvPr/>
        </p:nvPicPr>
        <p:blipFill rotWithShape="1">
          <a:blip r:embed="rId3">
            <a:alphaModFix/>
          </a:blip>
          <a:srcRect b="19051" l="15112" r="12887" t="22021"/>
          <a:stretch/>
        </p:blipFill>
        <p:spPr>
          <a:xfrm>
            <a:off x="5462000" y="2719678"/>
            <a:ext cx="3238150" cy="1978847"/>
          </a:xfrm>
          <a:prstGeom prst="rect">
            <a:avLst/>
          </a:prstGeom>
          <a:noFill/>
          <a:ln>
            <a:noFill/>
          </a:ln>
        </p:spPr>
      </p:pic>
      <p:sp>
        <p:nvSpPr>
          <p:cNvPr id="329" name="Shape 329"/>
          <p:cNvSpPr txBox="1"/>
          <p:nvPr/>
        </p:nvSpPr>
        <p:spPr>
          <a:xfrm>
            <a:off x="3500350" y="1692750"/>
            <a:ext cx="2413500" cy="238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br>
              <a:rPr i="1" lang="es-419" sz="1200">
                <a:latin typeface="Times New Roman"/>
                <a:ea typeface="Times New Roman"/>
                <a:cs typeface="Times New Roman"/>
                <a:sym typeface="Times New Roman"/>
              </a:rPr>
            </a:br>
            <a:r>
              <a:rPr i="1" lang="es-419" sz="1200">
                <a:solidFill>
                  <a:srgbClr val="FFFFFF"/>
                </a:solidFill>
              </a:rPr>
              <a:t>Location / geographic extension</a:t>
            </a:r>
            <a:endParaRPr i="1"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s-419" sz="1200">
                <a:solidFill>
                  <a:srgbClr val="FFFFFF"/>
                </a:solidFill>
              </a:rPr>
              <a:t>Mexico, Queretaro</a:t>
            </a:r>
            <a:endParaRPr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s-419" sz="1200">
                <a:solidFill>
                  <a:srgbClr val="FFFFFF"/>
                </a:solidFill>
              </a:rPr>
              <a:t>ITESM (University) </a:t>
            </a:r>
            <a:endParaRPr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s-419" sz="1200">
                <a:solidFill>
                  <a:srgbClr val="FFFFFF"/>
                </a:solidFill>
              </a:rPr>
              <a:t>English/Spanish</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None/>
            </a:pPr>
            <a:br>
              <a:rPr i="1" lang="es-419" sz="1200">
                <a:solidFill>
                  <a:srgbClr val="FFFFFF"/>
                </a:solidFill>
              </a:rPr>
            </a:br>
            <a:endParaRPr i="1" sz="1200">
              <a:solidFill>
                <a:srgbClr val="FFFFFF"/>
              </a:solidFill>
            </a:endParaRPr>
          </a:p>
          <a:p>
            <a:pPr indent="0" lvl="0" marL="0" rtl="0" algn="just">
              <a:lnSpc>
                <a:spcPct val="115000"/>
              </a:lnSpc>
              <a:spcBef>
                <a:spcPts val="0"/>
              </a:spcBef>
              <a:spcAft>
                <a:spcPts val="0"/>
              </a:spcAft>
              <a:buNone/>
            </a:pPr>
            <a:r>
              <a:rPr lang="es-419">
                <a:solidFill>
                  <a:srgbClr val="FFFFFF"/>
                </a:solidFill>
              </a:rPr>
              <a:t>We’ll use:</a:t>
            </a:r>
            <a:endParaRPr>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spcBef>
                <a:spcPts val="0"/>
              </a:spcBef>
              <a:spcAft>
                <a:spcPts val="0"/>
              </a:spcAft>
              <a:buNone/>
            </a:pPr>
            <a:r>
              <a:rPr lang="es-419" sz="1200">
                <a:solidFill>
                  <a:srgbClr val="FFFFFF"/>
                </a:solidFill>
              </a:rPr>
              <a:t>HTML, CSS, JavaScript</a:t>
            </a:r>
            <a:br>
              <a:rPr lang="es-419" sz="1200">
                <a:solidFill>
                  <a:srgbClr val="FFFFFF"/>
                </a:solidFill>
              </a:rPr>
            </a:br>
            <a:endParaRPr>
              <a:solidFill>
                <a:srgbClr val="FFFFFF"/>
              </a:solidFill>
            </a:endParaRPr>
          </a:p>
        </p:txBody>
      </p:sp>
      <p:sp>
        <p:nvSpPr>
          <p:cNvPr id="330" name="Shape 330"/>
          <p:cNvSpPr txBox="1"/>
          <p:nvPr/>
        </p:nvSpPr>
        <p:spPr>
          <a:xfrm>
            <a:off x="224400" y="1319125"/>
            <a:ext cx="3000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419" sz="1200">
                <a:solidFill>
                  <a:srgbClr val="FFFFFF"/>
                </a:solidFill>
              </a:rPr>
              <a:t>Name of the interactive system.</a:t>
            </a:r>
            <a:endParaRPr i="1"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i="1" lang="es-419" sz="1200">
                <a:solidFill>
                  <a:srgbClr val="FFFFFF"/>
                </a:solidFill>
              </a:rPr>
              <a:t>Student’s Corner</a:t>
            </a:r>
            <a:endParaRPr i="1" sz="1200">
              <a:solidFill>
                <a:srgbClr val="FFFFFF"/>
              </a:solidFill>
            </a:endParaRPr>
          </a:p>
          <a:p>
            <a:pPr indent="0" lvl="0" marL="0" rtl="0" algn="just">
              <a:lnSpc>
                <a:spcPct val="115000"/>
              </a:lnSpc>
              <a:spcBef>
                <a:spcPts val="0"/>
              </a:spcBef>
              <a:spcAft>
                <a:spcPts val="0"/>
              </a:spcAft>
              <a:buNone/>
            </a:pPr>
            <a:r>
              <a:t/>
            </a:r>
            <a:endParaRPr i="1" sz="1200">
              <a:solidFill>
                <a:srgbClr val="FFFFFF"/>
              </a:solidFill>
            </a:endParaRPr>
          </a:p>
          <a:p>
            <a:pPr indent="0" lvl="0" marL="0" rtl="0" algn="just">
              <a:lnSpc>
                <a:spcPct val="115000"/>
              </a:lnSpc>
              <a:spcBef>
                <a:spcPts val="0"/>
              </a:spcBef>
              <a:spcAft>
                <a:spcPts val="0"/>
              </a:spcAft>
              <a:buNone/>
            </a:pPr>
            <a:br>
              <a:rPr i="1" lang="es-419" sz="1200">
                <a:solidFill>
                  <a:srgbClr val="FFFFFF"/>
                </a:solidFill>
              </a:rPr>
            </a:br>
            <a:r>
              <a:rPr i="1" lang="es-419" sz="1200">
                <a:solidFill>
                  <a:srgbClr val="FFFFFF"/>
                </a:solidFill>
              </a:rPr>
              <a:t>Colour palette, textures, fonts and alignment type.</a:t>
            </a:r>
            <a:endParaRPr i="1"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s-419" sz="1200">
                <a:solidFill>
                  <a:srgbClr val="FFFFFF"/>
                </a:solidFill>
              </a:rPr>
              <a:t>Red, blue, grey, sans-serif, Align left , centered</a:t>
            </a:r>
            <a:endParaRPr sz="1200">
              <a:solidFill>
                <a:srgbClr val="FFFFFF"/>
              </a:solidFill>
            </a:endParaRPr>
          </a:p>
        </p:txBody>
      </p:sp>
      <p:pic>
        <p:nvPicPr>
          <p:cNvPr id="331" name="Shape 331"/>
          <p:cNvPicPr preferRelativeResize="0"/>
          <p:nvPr/>
        </p:nvPicPr>
        <p:blipFill>
          <a:blip r:embed="rId4">
            <a:alphaModFix/>
          </a:blip>
          <a:stretch>
            <a:fillRect/>
          </a:stretch>
        </p:blipFill>
        <p:spPr>
          <a:xfrm>
            <a:off x="434575" y="3642325"/>
            <a:ext cx="2579651" cy="129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type="title"/>
          </p:nvPr>
        </p:nvSpPr>
        <p:spPr>
          <a:xfrm>
            <a:off x="1297500" y="459150"/>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419"/>
              <a:t>INTERACTION DESIGN</a:t>
            </a:r>
            <a:endParaRPr/>
          </a:p>
        </p:txBody>
      </p:sp>
      <p:sp>
        <p:nvSpPr>
          <p:cNvPr id="337" name="Shape 337"/>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38" name="Shape 338"/>
          <p:cNvPicPr preferRelativeResize="0"/>
          <p:nvPr/>
        </p:nvPicPr>
        <p:blipFill>
          <a:blip r:embed="rId3">
            <a:alphaModFix/>
          </a:blip>
          <a:stretch>
            <a:fillRect/>
          </a:stretch>
        </p:blipFill>
        <p:spPr>
          <a:xfrm>
            <a:off x="7313250" y="0"/>
            <a:ext cx="1703975" cy="1703975"/>
          </a:xfrm>
          <a:prstGeom prst="rect">
            <a:avLst/>
          </a:prstGeom>
          <a:noFill/>
          <a:ln>
            <a:noFill/>
          </a:ln>
        </p:spPr>
      </p:pic>
      <p:sp>
        <p:nvSpPr>
          <p:cNvPr id="339" name="Shape 339"/>
          <p:cNvSpPr txBox="1"/>
          <p:nvPr/>
        </p:nvSpPr>
        <p:spPr>
          <a:xfrm>
            <a:off x="484725" y="1057650"/>
            <a:ext cx="7459500" cy="2434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419">
                <a:solidFill>
                  <a:srgbClr val="FFFFFF"/>
                </a:solidFill>
              </a:rPr>
              <a:t>There will be a menu with different sections, which include :</a:t>
            </a:r>
            <a:endParaRPr>
              <a:solidFill>
                <a:srgbClr val="FFFFFF"/>
              </a:solidFill>
            </a:endParaRPr>
          </a:p>
          <a:p>
            <a:pPr indent="0" lvl="0" marL="0" rtl="0" algn="just">
              <a:lnSpc>
                <a:spcPct val="115000"/>
              </a:lnSpc>
              <a:spcBef>
                <a:spcPts val="0"/>
              </a:spcBef>
              <a:spcAft>
                <a:spcPts val="0"/>
              </a:spcAft>
              <a:buNone/>
            </a:pPr>
            <a:r>
              <a:rPr lang="es-419">
                <a:solidFill>
                  <a:srgbClr val="FFFFFF"/>
                </a:solidFill>
              </a:rPr>
              <a:t>First divided by area, then:</a:t>
            </a:r>
            <a:endParaRPr>
              <a:solidFill>
                <a:srgbClr val="FFFFFF"/>
              </a:solidFill>
            </a:endParaRPr>
          </a:p>
          <a:p>
            <a:pPr indent="0" lvl="0" marL="0" rtl="0" algn="just">
              <a:lnSpc>
                <a:spcPct val="115000"/>
              </a:lnSpc>
              <a:spcBef>
                <a:spcPts val="0"/>
              </a:spcBef>
              <a:spcAft>
                <a:spcPts val="0"/>
              </a:spcAft>
              <a:buNone/>
            </a:pPr>
            <a:r>
              <a:t/>
            </a:r>
            <a:endParaRPr>
              <a:solidFill>
                <a:srgbClr val="FFFFFF"/>
              </a:solidFill>
            </a:endParaRPr>
          </a:p>
          <a:p>
            <a:pPr indent="0" lvl="0" marL="0" rtl="0" algn="just">
              <a:lnSpc>
                <a:spcPct val="115000"/>
              </a:lnSpc>
              <a:spcBef>
                <a:spcPts val="0"/>
              </a:spcBef>
              <a:spcAft>
                <a:spcPts val="0"/>
              </a:spcAft>
              <a:buNone/>
            </a:pPr>
            <a:r>
              <a:rPr lang="es-419">
                <a:solidFill>
                  <a:srgbClr val="FFFFFF"/>
                </a:solidFill>
              </a:rPr>
              <a:t>Assignments, Resources and the student’s blog discussion, where they will be allowed to discuss different type of  topics or homeworks </a:t>
            </a:r>
            <a:endParaRPr>
              <a:solidFill>
                <a:srgbClr val="FFFFFF"/>
              </a:solidFill>
            </a:endParaRPr>
          </a:p>
          <a:p>
            <a:pPr indent="0" lvl="0" marL="0" rtl="0" algn="just">
              <a:lnSpc>
                <a:spcPct val="115000"/>
              </a:lnSpc>
              <a:spcBef>
                <a:spcPts val="0"/>
              </a:spcBef>
              <a:spcAft>
                <a:spcPts val="0"/>
              </a:spcAft>
              <a:buNone/>
            </a:pPr>
            <a:r>
              <a:t/>
            </a:r>
            <a:endParaRPr>
              <a:solidFill>
                <a:srgbClr val="FFFFFF"/>
              </a:solidFill>
            </a:endParaRPr>
          </a:p>
          <a:p>
            <a:pPr indent="0" lvl="0" marL="0" rtl="0" algn="just">
              <a:lnSpc>
                <a:spcPct val="115000"/>
              </a:lnSpc>
              <a:spcBef>
                <a:spcPts val="0"/>
              </a:spcBef>
              <a:spcAft>
                <a:spcPts val="0"/>
              </a:spcAft>
              <a:buNone/>
            </a:pPr>
            <a:r>
              <a:rPr lang="es-419">
                <a:solidFill>
                  <a:srgbClr val="FFFFFF"/>
                </a:solidFill>
              </a:rPr>
              <a:t>The student will click on any course he is interested at, and he can write inside discussion section.</a:t>
            </a:r>
            <a:endParaRPr>
              <a:solidFill>
                <a:srgbClr val="FFFFFF"/>
              </a:solidFill>
            </a:endParaRPr>
          </a:p>
          <a:p>
            <a:pPr indent="0" lvl="0" marL="0" rtl="0" algn="just">
              <a:lnSpc>
                <a:spcPct val="115000"/>
              </a:lnSpc>
              <a:spcBef>
                <a:spcPts val="0"/>
              </a:spcBef>
              <a:spcAft>
                <a:spcPts val="0"/>
              </a:spcAft>
              <a:buNone/>
            </a:pPr>
            <a:br>
              <a:rPr i="1" lang="es-419" sz="1200">
                <a:latin typeface="Times New Roman"/>
                <a:ea typeface="Times New Roman"/>
                <a:cs typeface="Times New Roman"/>
                <a:sym typeface="Times New Roman"/>
              </a:rPr>
            </a:br>
            <a:endParaRPr/>
          </a:p>
        </p:txBody>
      </p:sp>
      <p:pic>
        <p:nvPicPr>
          <p:cNvPr id="340" name="Shape 340"/>
          <p:cNvPicPr preferRelativeResize="0"/>
          <p:nvPr/>
        </p:nvPicPr>
        <p:blipFill rotWithShape="1">
          <a:blip r:embed="rId4">
            <a:alphaModFix/>
          </a:blip>
          <a:srcRect b="13800" l="0" r="0" t="-13799"/>
          <a:stretch/>
        </p:blipFill>
        <p:spPr>
          <a:xfrm>
            <a:off x="2625000" y="2837050"/>
            <a:ext cx="5233225" cy="1884350"/>
          </a:xfrm>
          <a:prstGeom prst="rect">
            <a:avLst/>
          </a:prstGeom>
          <a:noFill/>
          <a:ln>
            <a:noFill/>
          </a:ln>
        </p:spPr>
      </p:pic>
      <p:sp>
        <p:nvSpPr>
          <p:cNvPr id="341" name="Shape 341"/>
          <p:cNvSpPr txBox="1"/>
          <p:nvPr/>
        </p:nvSpPr>
        <p:spPr>
          <a:xfrm>
            <a:off x="616175" y="3681800"/>
            <a:ext cx="2772300" cy="41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s-419" sz="1000">
                <a:solidFill>
                  <a:schemeClr val="lt1"/>
                </a:solidFill>
              </a:rPr>
              <a:t>Menu with sections sample</a:t>
            </a:r>
            <a:endParaRPr i="1" sz="10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Shape 346"/>
          <p:cNvPicPr preferRelativeResize="0"/>
          <p:nvPr/>
        </p:nvPicPr>
        <p:blipFill>
          <a:blip r:embed="rId3">
            <a:alphaModFix/>
          </a:blip>
          <a:stretch>
            <a:fillRect/>
          </a:stretch>
        </p:blipFill>
        <p:spPr>
          <a:xfrm>
            <a:off x="1247548" y="1833600"/>
            <a:ext cx="6648900" cy="2096625"/>
          </a:xfrm>
          <a:prstGeom prst="rect">
            <a:avLst/>
          </a:prstGeom>
          <a:noFill/>
          <a:ln>
            <a:noFill/>
          </a:ln>
        </p:spPr>
      </p:pic>
      <p:sp>
        <p:nvSpPr>
          <p:cNvPr id="347" name="Shape 347"/>
          <p:cNvSpPr txBox="1"/>
          <p:nvPr/>
        </p:nvSpPr>
        <p:spPr>
          <a:xfrm>
            <a:off x="1292400" y="570050"/>
            <a:ext cx="6044400" cy="75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419" sz="3600">
                <a:solidFill>
                  <a:srgbClr val="FFFFFF"/>
                </a:solidFill>
              </a:rPr>
              <a:t>Use Cases</a:t>
            </a:r>
            <a:endParaRPr sz="3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419"/>
              <a:t>Student’s Corner</a:t>
            </a:r>
            <a:endParaRPr/>
          </a:p>
        </p:txBody>
      </p:sp>
      <p:pic>
        <p:nvPicPr>
          <p:cNvPr id="236" name="Shape 236"/>
          <p:cNvPicPr preferRelativeResize="0"/>
          <p:nvPr/>
        </p:nvPicPr>
        <p:blipFill rotWithShape="1">
          <a:blip r:embed="rId3">
            <a:alphaModFix/>
          </a:blip>
          <a:srcRect b="19051" l="15112" r="12887" t="22021"/>
          <a:stretch/>
        </p:blipFill>
        <p:spPr>
          <a:xfrm>
            <a:off x="5089425" y="2683750"/>
            <a:ext cx="3384325" cy="2068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a:t>Content</a:t>
            </a:r>
            <a:endParaRPr/>
          </a:p>
        </p:txBody>
      </p:sp>
      <p:sp>
        <p:nvSpPr>
          <p:cNvPr id="242" name="Shape 242"/>
          <p:cNvSpPr txBox="1"/>
          <p:nvPr/>
        </p:nvSpPr>
        <p:spPr>
          <a:xfrm>
            <a:off x="1297500" y="1777400"/>
            <a:ext cx="5180700" cy="20205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chemeClr val="lt1"/>
              </a:buClr>
              <a:buSzPts val="1800"/>
              <a:buChar char="●"/>
            </a:pPr>
            <a:r>
              <a:rPr lang="es-419" sz="1800">
                <a:solidFill>
                  <a:schemeClr val="lt1"/>
                </a:solidFill>
              </a:rPr>
              <a:t>Proposal of the project application area</a:t>
            </a:r>
            <a:endParaRPr sz="1800">
              <a:solidFill>
                <a:schemeClr val="lt1"/>
              </a:solidFill>
            </a:endParaRPr>
          </a:p>
          <a:p>
            <a:pPr indent="-342900" lvl="0" marL="457200" rtl="0" algn="just">
              <a:lnSpc>
                <a:spcPct val="150000"/>
              </a:lnSpc>
              <a:spcBef>
                <a:spcPts val="0"/>
              </a:spcBef>
              <a:spcAft>
                <a:spcPts val="0"/>
              </a:spcAft>
              <a:buClr>
                <a:schemeClr val="lt1"/>
              </a:buClr>
              <a:buSzPts val="1800"/>
              <a:buChar char="●"/>
            </a:pPr>
            <a:r>
              <a:rPr lang="es-419" sz="1800">
                <a:solidFill>
                  <a:schemeClr val="lt1"/>
                </a:solidFill>
              </a:rPr>
              <a:t>Researching the "State-of-the-art"</a:t>
            </a:r>
            <a:endParaRPr sz="1800">
              <a:solidFill>
                <a:schemeClr val="lt1"/>
              </a:solidFill>
            </a:endParaRPr>
          </a:p>
          <a:p>
            <a:pPr indent="-342900" lvl="0" marL="457200" rtl="0" algn="just">
              <a:lnSpc>
                <a:spcPct val="150000"/>
              </a:lnSpc>
              <a:spcBef>
                <a:spcPts val="0"/>
              </a:spcBef>
              <a:spcAft>
                <a:spcPts val="0"/>
              </a:spcAft>
              <a:buClr>
                <a:schemeClr val="lt1"/>
              </a:buClr>
              <a:buSzPts val="1800"/>
              <a:buChar char="●"/>
            </a:pPr>
            <a:r>
              <a:rPr lang="es-419" sz="1800">
                <a:solidFill>
                  <a:schemeClr val="lt1"/>
                </a:solidFill>
              </a:rPr>
              <a:t>Opportunities for innovation</a:t>
            </a:r>
            <a:endParaRPr sz="1800">
              <a:solidFill>
                <a:schemeClr val="lt1"/>
              </a:solidFill>
            </a:endParaRPr>
          </a:p>
          <a:p>
            <a:pPr indent="-342900" lvl="0" marL="457200" rtl="0" algn="just">
              <a:lnSpc>
                <a:spcPct val="150000"/>
              </a:lnSpc>
              <a:spcBef>
                <a:spcPts val="0"/>
              </a:spcBef>
              <a:spcAft>
                <a:spcPts val="0"/>
              </a:spcAft>
              <a:buClr>
                <a:schemeClr val="lt1"/>
              </a:buClr>
              <a:buSzPts val="1800"/>
              <a:buChar char="●"/>
            </a:pPr>
            <a:r>
              <a:rPr lang="es-419" sz="1800">
                <a:solidFill>
                  <a:schemeClr val="lt1"/>
                </a:solidFill>
              </a:rPr>
              <a:t>User's profile</a:t>
            </a:r>
            <a:endParaRPr sz="1800">
              <a:solidFill>
                <a:schemeClr val="lt1"/>
              </a:solidFill>
            </a:endParaRPr>
          </a:p>
          <a:p>
            <a:pPr indent="-342900" lvl="0" marL="457200" rtl="0" algn="just">
              <a:lnSpc>
                <a:spcPct val="150000"/>
              </a:lnSpc>
              <a:spcBef>
                <a:spcPts val="0"/>
              </a:spcBef>
              <a:spcAft>
                <a:spcPts val="0"/>
              </a:spcAft>
              <a:buClr>
                <a:schemeClr val="lt1"/>
              </a:buClr>
              <a:buSzPts val="1800"/>
              <a:buChar char="●"/>
            </a:pPr>
            <a:r>
              <a:rPr lang="es-419" sz="1800">
                <a:solidFill>
                  <a:schemeClr val="lt1"/>
                </a:solidFill>
              </a:rPr>
              <a:t>Concept design of the interactive system:</a:t>
            </a:r>
            <a:endParaRPr sz="1800">
              <a:solidFill>
                <a:schemeClr val="lt1"/>
              </a:solidFill>
            </a:endParaRPr>
          </a:p>
          <a:p>
            <a:pPr indent="-342900" lvl="0" marL="457200" rtl="0" algn="just">
              <a:lnSpc>
                <a:spcPct val="150000"/>
              </a:lnSpc>
              <a:spcBef>
                <a:spcPts val="0"/>
              </a:spcBef>
              <a:spcAft>
                <a:spcPts val="0"/>
              </a:spcAft>
              <a:buClr>
                <a:schemeClr val="lt1"/>
              </a:buClr>
              <a:buSzPts val="1800"/>
              <a:buChar char="●"/>
            </a:pPr>
            <a:r>
              <a:rPr lang="es-419" sz="1800">
                <a:solidFill>
                  <a:schemeClr val="lt1"/>
                </a:solidFill>
              </a:rPr>
              <a:t>Interaction Design</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1052550" y="42530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a:t>Proposal of the project Application area</a:t>
            </a:r>
            <a:endParaRPr/>
          </a:p>
        </p:txBody>
      </p:sp>
      <p:sp>
        <p:nvSpPr>
          <p:cNvPr id="248" name="Shape 248"/>
          <p:cNvSpPr txBox="1"/>
          <p:nvPr>
            <p:ph idx="1" type="body"/>
          </p:nvPr>
        </p:nvSpPr>
        <p:spPr>
          <a:xfrm>
            <a:off x="157775" y="1606975"/>
            <a:ext cx="6027000" cy="32469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Arial"/>
              <a:buChar char="●"/>
            </a:pPr>
            <a:r>
              <a:rPr lang="es-419" sz="1200">
                <a:latin typeface="Arial"/>
                <a:ea typeface="Arial"/>
                <a:cs typeface="Arial"/>
                <a:sym typeface="Arial"/>
              </a:rPr>
              <a:t>Our web page will display the content of every course that ISC students take to get their degree. </a:t>
            </a:r>
            <a:endParaRPr sz="1200">
              <a:latin typeface="Arial"/>
              <a:ea typeface="Arial"/>
              <a:cs typeface="Arial"/>
              <a:sym typeface="Arial"/>
            </a:endParaRPr>
          </a:p>
          <a:p>
            <a:pPr indent="0" lvl="0" marL="0" rtl="0" algn="just">
              <a:spcBef>
                <a:spcPts val="0"/>
              </a:spcBef>
              <a:spcAft>
                <a:spcPts val="0"/>
              </a:spcAft>
              <a:buNone/>
            </a:pPr>
            <a:r>
              <a:t/>
            </a:r>
            <a:endParaRPr sz="1200">
              <a:latin typeface="Arial"/>
              <a:ea typeface="Arial"/>
              <a:cs typeface="Arial"/>
              <a:sym typeface="Arial"/>
            </a:endParaRPr>
          </a:p>
          <a:p>
            <a:pPr indent="0" lvl="0" marL="0" rtl="0" algn="just">
              <a:spcBef>
                <a:spcPts val="0"/>
              </a:spcBef>
              <a:spcAft>
                <a:spcPts val="0"/>
              </a:spcAft>
              <a:buNone/>
            </a:pPr>
            <a:r>
              <a:t/>
            </a:r>
            <a:endParaRPr sz="1200">
              <a:latin typeface="Arial"/>
              <a:ea typeface="Arial"/>
              <a:cs typeface="Arial"/>
              <a:sym typeface="Arial"/>
            </a:endParaRPr>
          </a:p>
          <a:p>
            <a:pPr indent="-304800" lvl="0" marL="457200" rtl="0" algn="just">
              <a:spcBef>
                <a:spcPts val="0"/>
              </a:spcBef>
              <a:spcAft>
                <a:spcPts val="0"/>
              </a:spcAft>
              <a:buSzPts val="1200"/>
              <a:buFont typeface="Arial"/>
              <a:buChar char="●"/>
            </a:pPr>
            <a:r>
              <a:rPr lang="es-419" sz="1200">
                <a:latin typeface="Arial"/>
                <a:ea typeface="Arial"/>
                <a:cs typeface="Arial"/>
                <a:sym typeface="Arial"/>
              </a:rPr>
              <a:t>Why did we chose to do it?</a:t>
            </a:r>
            <a:endParaRPr sz="1200">
              <a:latin typeface="Arial"/>
              <a:ea typeface="Arial"/>
              <a:cs typeface="Arial"/>
              <a:sym typeface="Arial"/>
            </a:endParaRPr>
          </a:p>
          <a:p>
            <a:pPr indent="0" lvl="0" marL="0" rtl="0" algn="just">
              <a:spcBef>
                <a:spcPts val="0"/>
              </a:spcBef>
              <a:spcAft>
                <a:spcPts val="0"/>
              </a:spcAft>
              <a:buNone/>
            </a:pPr>
            <a:r>
              <a:t/>
            </a:r>
            <a:endParaRPr sz="1200">
              <a:latin typeface="Arial"/>
              <a:ea typeface="Arial"/>
              <a:cs typeface="Arial"/>
              <a:sym typeface="Arial"/>
            </a:endParaRPr>
          </a:p>
          <a:p>
            <a:pPr indent="-304800" lvl="0" marL="457200" rtl="0" algn="just">
              <a:spcBef>
                <a:spcPts val="0"/>
              </a:spcBef>
              <a:spcAft>
                <a:spcPts val="0"/>
              </a:spcAft>
              <a:buSzPts val="1200"/>
              <a:buFont typeface="Arial"/>
              <a:buChar char="●"/>
            </a:pPr>
            <a:r>
              <a:rPr lang="es-419" sz="1200">
                <a:latin typeface="Arial"/>
                <a:ea typeface="Arial"/>
                <a:cs typeface="Arial"/>
                <a:sym typeface="Arial"/>
              </a:rPr>
              <a:t>User group:  Students from the ISC Career (ITESM QRO ) </a:t>
            </a:r>
            <a:endParaRPr sz="1200">
              <a:latin typeface="Arial"/>
              <a:ea typeface="Arial"/>
              <a:cs typeface="Arial"/>
              <a:sym typeface="Arial"/>
            </a:endParaRPr>
          </a:p>
          <a:p>
            <a:pPr indent="0" lvl="0" marL="0" rtl="0" algn="just">
              <a:spcBef>
                <a:spcPts val="0"/>
              </a:spcBef>
              <a:spcAft>
                <a:spcPts val="0"/>
              </a:spcAft>
              <a:buNone/>
            </a:pPr>
            <a:r>
              <a:t/>
            </a:r>
            <a:endParaRPr sz="1200">
              <a:latin typeface="Arial"/>
              <a:ea typeface="Arial"/>
              <a:cs typeface="Arial"/>
              <a:sym typeface="Arial"/>
            </a:endParaRPr>
          </a:p>
          <a:p>
            <a:pPr indent="0" lvl="0" marL="0" rtl="0" algn="just">
              <a:spcBef>
                <a:spcPts val="0"/>
              </a:spcBef>
              <a:spcAft>
                <a:spcPts val="0"/>
              </a:spcAft>
              <a:buNone/>
            </a:pPr>
            <a:r>
              <a:rPr b="1" lang="es-419" sz="1200">
                <a:latin typeface="Arial"/>
                <a:ea typeface="Arial"/>
                <a:cs typeface="Arial"/>
                <a:sym typeface="Arial"/>
              </a:rPr>
              <a:t>Project impact:</a:t>
            </a:r>
            <a:endParaRPr b="1" sz="1200">
              <a:latin typeface="Arial"/>
              <a:ea typeface="Arial"/>
              <a:cs typeface="Arial"/>
              <a:sym typeface="Arial"/>
            </a:endParaRPr>
          </a:p>
          <a:p>
            <a:pPr indent="-304800" lvl="0" marL="457200" rtl="0" algn="just">
              <a:spcBef>
                <a:spcPts val="0"/>
              </a:spcBef>
              <a:spcAft>
                <a:spcPts val="0"/>
              </a:spcAft>
              <a:buSzPts val="1200"/>
              <a:buFont typeface="Arial"/>
              <a:buChar char="●"/>
            </a:pPr>
            <a:r>
              <a:rPr lang="es-419" sz="1200">
                <a:latin typeface="Arial"/>
                <a:ea typeface="Arial"/>
                <a:cs typeface="Arial"/>
                <a:sym typeface="Arial"/>
              </a:rPr>
              <a:t>It will be an academic tool</a:t>
            </a:r>
            <a:endParaRPr sz="1200">
              <a:latin typeface="Arial"/>
              <a:ea typeface="Arial"/>
              <a:cs typeface="Arial"/>
              <a:sym typeface="Arial"/>
            </a:endParaRPr>
          </a:p>
          <a:p>
            <a:pPr indent="-304800" lvl="0" marL="457200" rtl="0" algn="just">
              <a:spcBef>
                <a:spcPts val="0"/>
              </a:spcBef>
              <a:spcAft>
                <a:spcPts val="0"/>
              </a:spcAft>
              <a:buSzPts val="1200"/>
              <a:buFont typeface="Arial"/>
              <a:buChar char="●"/>
            </a:pPr>
            <a:r>
              <a:rPr lang="es-419" sz="1200">
                <a:latin typeface="Arial"/>
                <a:ea typeface="Arial"/>
                <a:cs typeface="Arial"/>
                <a:sym typeface="Arial"/>
              </a:rPr>
              <a:t>It will help students understand topics learnt in classes</a:t>
            </a:r>
            <a:endParaRPr sz="1200">
              <a:latin typeface="Arial"/>
              <a:ea typeface="Arial"/>
              <a:cs typeface="Arial"/>
              <a:sym typeface="Arial"/>
            </a:endParaRPr>
          </a:p>
          <a:p>
            <a:pPr indent="-304800" lvl="0" marL="457200" rtl="0" algn="just">
              <a:spcBef>
                <a:spcPts val="0"/>
              </a:spcBef>
              <a:spcAft>
                <a:spcPts val="0"/>
              </a:spcAft>
              <a:buSzPts val="1200"/>
              <a:buFont typeface="Arial"/>
              <a:buChar char="●"/>
            </a:pPr>
            <a:r>
              <a:rPr lang="es-419" sz="1200">
                <a:latin typeface="Arial"/>
                <a:ea typeface="Arial"/>
                <a:cs typeface="Arial"/>
                <a:sym typeface="Arial"/>
              </a:rPr>
              <a:t>It can be used as review guide</a:t>
            </a:r>
            <a:endParaRPr sz="1200">
              <a:latin typeface="Arial"/>
              <a:ea typeface="Arial"/>
              <a:cs typeface="Arial"/>
              <a:sym typeface="Arial"/>
            </a:endParaRPr>
          </a:p>
          <a:p>
            <a:pPr indent="-304800" lvl="0" marL="457200" rtl="0" algn="just">
              <a:spcBef>
                <a:spcPts val="0"/>
              </a:spcBef>
              <a:spcAft>
                <a:spcPts val="0"/>
              </a:spcAft>
              <a:buSzPts val="1200"/>
              <a:buFont typeface="Arial"/>
              <a:buChar char="●"/>
            </a:pPr>
            <a:r>
              <a:rPr lang="es-419" sz="1200">
                <a:latin typeface="Arial"/>
                <a:ea typeface="Arial"/>
                <a:cs typeface="Arial"/>
                <a:sym typeface="Arial"/>
              </a:rPr>
              <a:t>It will provide extra resources to go deeper into any topic that they want/need to know more about.</a:t>
            </a:r>
            <a:endParaRPr sz="1200">
              <a:latin typeface="Arial"/>
              <a:ea typeface="Arial"/>
              <a:cs typeface="Arial"/>
              <a:sym typeface="Arial"/>
            </a:endParaRPr>
          </a:p>
          <a:p>
            <a:pPr indent="0" lvl="0" marL="0">
              <a:spcBef>
                <a:spcPts val="0"/>
              </a:spcBef>
              <a:spcAft>
                <a:spcPts val="1600"/>
              </a:spcAft>
              <a:buNone/>
            </a:pPr>
            <a:r>
              <a:t/>
            </a:r>
            <a:endParaRPr/>
          </a:p>
        </p:txBody>
      </p:sp>
      <p:pic>
        <p:nvPicPr>
          <p:cNvPr id="249" name="Shape 249"/>
          <p:cNvPicPr preferRelativeResize="0"/>
          <p:nvPr/>
        </p:nvPicPr>
        <p:blipFill>
          <a:blip r:embed="rId3">
            <a:alphaModFix/>
          </a:blip>
          <a:stretch>
            <a:fillRect/>
          </a:stretch>
        </p:blipFill>
        <p:spPr>
          <a:xfrm>
            <a:off x="6227375" y="3258075"/>
            <a:ext cx="2836950" cy="1595776"/>
          </a:xfrm>
          <a:prstGeom prst="rect">
            <a:avLst/>
          </a:prstGeom>
          <a:noFill/>
          <a:ln>
            <a:noFill/>
          </a:ln>
        </p:spPr>
      </p:pic>
      <p:sp>
        <p:nvSpPr>
          <p:cNvPr id="250" name="Shape 250"/>
          <p:cNvSpPr/>
          <p:nvPr/>
        </p:nvSpPr>
        <p:spPr>
          <a:xfrm>
            <a:off x="6500375" y="930875"/>
            <a:ext cx="1143000" cy="497100"/>
          </a:xfrm>
          <a:prstGeom prst="wedgeEllipseCallout">
            <a:avLst>
              <a:gd fmla="val -41717" name="adj1"/>
              <a:gd fmla="val 9441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s-419" sz="1200"/>
              <a:t>VIDEOS</a:t>
            </a:r>
            <a:endParaRPr sz="1200"/>
          </a:p>
        </p:txBody>
      </p:sp>
      <p:sp>
        <p:nvSpPr>
          <p:cNvPr id="251" name="Shape 251"/>
          <p:cNvSpPr/>
          <p:nvPr/>
        </p:nvSpPr>
        <p:spPr>
          <a:xfrm>
            <a:off x="7386425" y="1824825"/>
            <a:ext cx="1677900" cy="794100"/>
          </a:xfrm>
          <a:prstGeom prst="wedgeEllipseCallout">
            <a:avLst>
              <a:gd fmla="val -81650" name="adj1"/>
              <a:gd fmla="val -284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419" sz="1200"/>
              <a:t>DISCUSSION BOARD</a:t>
            </a:r>
            <a:endParaRPr sz="1200"/>
          </a:p>
        </p:txBody>
      </p:sp>
      <p:sp>
        <p:nvSpPr>
          <p:cNvPr id="252" name="Shape 252"/>
          <p:cNvSpPr/>
          <p:nvPr/>
        </p:nvSpPr>
        <p:spPr>
          <a:xfrm>
            <a:off x="7597775" y="1125250"/>
            <a:ext cx="1143000" cy="631200"/>
          </a:xfrm>
          <a:prstGeom prst="wedgeEllipseCallout">
            <a:avLst>
              <a:gd fmla="val -119092" name="adj1"/>
              <a:gd fmla="val 5168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s-419"/>
              <a:t>LINKS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1266900" y="1566400"/>
            <a:ext cx="66102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sz="6000"/>
              <a:t>Researching State-of-the-Art</a:t>
            </a:r>
            <a:endParaRPr sz="6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a:t>Stack Overflow</a:t>
            </a:r>
            <a:endParaRPr/>
          </a:p>
        </p:txBody>
      </p:sp>
      <p:sp>
        <p:nvSpPr>
          <p:cNvPr id="263" name="Shape 26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s-419" sz="1500"/>
              <a:t>It is </a:t>
            </a:r>
            <a:r>
              <a:rPr lang="es-419" sz="1500"/>
              <a:t>a web page which works as a discussion board. Here, users ask questions about specific issues in their own codes. A disadvantage with this webpage is that the answers won’t help with more general doubts or theoretical ones, but more regarding logical errors inside an specific problem. Also the answers might not be completely reliable since anyone can give their own opinion and most of them will give the solution instead of a clear explanation. </a:t>
            </a:r>
            <a:br>
              <a:rPr lang="es-419" sz="1500"/>
            </a:br>
            <a:r>
              <a:rPr lang="es-419" sz="1500" u="sng">
                <a:solidFill>
                  <a:schemeClr val="hlink"/>
                </a:solidFill>
                <a:hlinkClick r:id="rId3"/>
              </a:rPr>
              <a:t>https://stackoverflow.com/</a:t>
            </a:r>
            <a:endParaRPr sz="1500"/>
          </a:p>
        </p:txBody>
      </p:sp>
      <p:pic>
        <p:nvPicPr>
          <p:cNvPr id="264" name="Shape 264"/>
          <p:cNvPicPr preferRelativeResize="0"/>
          <p:nvPr/>
        </p:nvPicPr>
        <p:blipFill>
          <a:blip r:embed="rId4">
            <a:alphaModFix/>
          </a:blip>
          <a:stretch>
            <a:fillRect/>
          </a:stretch>
        </p:blipFill>
        <p:spPr>
          <a:xfrm>
            <a:off x="7297150" y="3289625"/>
            <a:ext cx="1814400" cy="181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a:t>Plan de Estudios (ITESM)</a:t>
            </a:r>
            <a:endParaRPr/>
          </a:p>
        </p:txBody>
      </p:sp>
      <p:sp>
        <p:nvSpPr>
          <p:cNvPr id="270" name="Shape 270"/>
          <p:cNvSpPr txBox="1"/>
          <p:nvPr>
            <p:ph idx="1" type="body"/>
          </p:nvPr>
        </p:nvSpPr>
        <p:spPr>
          <a:xfrm>
            <a:off x="1297500" y="10192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sz="1400"/>
              <a:t>This is the official webpage created by the Instituto Tecnológico y de Estudios Superiores de Monterrey(ITESM). The page provides information regarding the courses seen in the career of ISC. The courses can be organised by category or period(semester). When clicking the course key, specific information such as credits, equivalences and suggested bibliography are displayed.</a:t>
            </a:r>
            <a:endParaRPr sz="1400"/>
          </a:p>
          <a:p>
            <a:pPr indent="0" lvl="0" marL="0">
              <a:spcBef>
                <a:spcPts val="1600"/>
              </a:spcBef>
              <a:spcAft>
                <a:spcPts val="1600"/>
              </a:spcAft>
              <a:buNone/>
            </a:pPr>
            <a:br>
              <a:rPr lang="es-419" sz="1400"/>
            </a:br>
            <a:r>
              <a:rPr lang="es-419" sz="1400" u="sng">
                <a:solidFill>
                  <a:schemeClr val="hlink"/>
                </a:solidFill>
                <a:hlinkClick r:id="rId3"/>
              </a:rPr>
              <a:t>http://serviciosva.itesm.mx/PlanesEstudio/Consultas/Planes/ConsultaPlanEstudio.aspx?form=PLANESTUDIO&amp;contenido=caratula&amp;modovista=periodo&amp;Idioma=ESP&amp;claveprograma=ISC11&amp;UnaCol=&amp;VerReq=&amp;VerEqui= </a:t>
            </a:r>
            <a:br>
              <a:rPr lang="es-419" sz="1400"/>
            </a:br>
            <a:endParaRPr sz="1400"/>
          </a:p>
        </p:txBody>
      </p:sp>
      <p:pic>
        <p:nvPicPr>
          <p:cNvPr id="271" name="Shape 271"/>
          <p:cNvPicPr preferRelativeResize="0"/>
          <p:nvPr/>
        </p:nvPicPr>
        <p:blipFill>
          <a:blip r:embed="rId4">
            <a:alphaModFix/>
          </a:blip>
          <a:stretch>
            <a:fillRect/>
          </a:stretch>
        </p:blipFill>
        <p:spPr>
          <a:xfrm>
            <a:off x="5877450" y="3486600"/>
            <a:ext cx="1213049" cy="1213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idx="2" type="title"/>
          </p:nvPr>
        </p:nvSpPr>
        <p:spPr>
          <a:xfrm>
            <a:off x="1297500" y="136075"/>
            <a:ext cx="3285900" cy="5109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s-419" sz="1800"/>
              <a:t>Plan de Estudios </a:t>
            </a:r>
            <a:endParaRPr sz="1800"/>
          </a:p>
          <a:p>
            <a:pPr indent="0" lvl="0" marL="0" algn="ctr">
              <a:spcBef>
                <a:spcPts val="0"/>
              </a:spcBef>
              <a:spcAft>
                <a:spcPts val="0"/>
              </a:spcAft>
              <a:buNone/>
            </a:pPr>
            <a:r>
              <a:rPr lang="es-419" sz="1800"/>
              <a:t>(Student made)</a:t>
            </a:r>
            <a:endParaRPr sz="1800"/>
          </a:p>
        </p:txBody>
      </p:sp>
      <p:sp>
        <p:nvSpPr>
          <p:cNvPr id="277" name="Shape 277"/>
          <p:cNvSpPr txBox="1"/>
          <p:nvPr>
            <p:ph idx="4294967295" type="body"/>
          </p:nvPr>
        </p:nvSpPr>
        <p:spPr>
          <a:xfrm>
            <a:off x="1128100" y="914825"/>
            <a:ext cx="33291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sz="1800"/>
              <a:t>I</a:t>
            </a:r>
            <a:r>
              <a:rPr lang="es-419" sz="1800"/>
              <a:t>t displays what the Plan de Estudios Profesional does but in an easier and more interactive presentation. Lacks some important information such as suggested bibliography and its main focus differs from ours. </a:t>
            </a:r>
            <a:endParaRPr sz="1800"/>
          </a:p>
          <a:p>
            <a:pPr indent="0" lvl="0" marL="0">
              <a:spcBef>
                <a:spcPts val="1600"/>
              </a:spcBef>
              <a:spcAft>
                <a:spcPts val="1600"/>
              </a:spcAft>
              <a:buNone/>
            </a:pPr>
            <a:br>
              <a:rPr lang="es-419" sz="1800"/>
            </a:br>
            <a:r>
              <a:rPr lang="es-419" sz="1800" u="sng">
                <a:solidFill>
                  <a:schemeClr val="hlink"/>
                </a:solidFill>
                <a:hlinkClick r:id="rId3"/>
              </a:rPr>
              <a:t>http://tamayo.qro.itesm.mx/ricardo/planDeEstudios/planDeEstudioISC2011.html </a:t>
            </a:r>
            <a:endParaRPr/>
          </a:p>
        </p:txBody>
      </p:sp>
      <p:pic>
        <p:nvPicPr>
          <p:cNvPr id="278" name="Shape 278"/>
          <p:cNvPicPr preferRelativeResize="0"/>
          <p:nvPr/>
        </p:nvPicPr>
        <p:blipFill>
          <a:blip r:embed="rId4">
            <a:alphaModFix/>
          </a:blip>
          <a:stretch>
            <a:fillRect/>
          </a:stretch>
        </p:blipFill>
        <p:spPr>
          <a:xfrm>
            <a:off x="4583400" y="0"/>
            <a:ext cx="4560599" cy="5104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419"/>
              <a:t>Khan Academy</a:t>
            </a:r>
            <a:endParaRPr/>
          </a:p>
        </p:txBody>
      </p:sp>
      <p:sp>
        <p:nvSpPr>
          <p:cNvPr id="284" name="Shape 28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800">
                <a:solidFill>
                  <a:srgbClr val="FFFFFF"/>
                </a:solidFill>
              </a:rPr>
              <a:t>This webpage has more specific information about many different topics and is divided by subjects. One of the things that makes it stand out is the use of videos with examples for explanations and also its simplicity and self-paced style. What we are trying to pursue is also this kind of auto learning but including the categories divided by specific needs of our users.</a:t>
            </a:r>
            <a:endParaRPr sz="1800">
              <a:solidFill>
                <a:srgbClr val="FFFFFF"/>
              </a:solidFill>
            </a:endParaRPr>
          </a:p>
          <a:p>
            <a:pPr indent="0" lvl="0" marL="0" rtl="0" algn="just">
              <a:spcBef>
                <a:spcPts val="0"/>
              </a:spcBef>
              <a:spcAft>
                <a:spcPts val="0"/>
              </a:spcAft>
              <a:buNone/>
            </a:pPr>
            <a:r>
              <a:t/>
            </a:r>
            <a:endParaRPr sz="1800">
              <a:solidFill>
                <a:srgbClr val="FFFFFF"/>
              </a:solidFill>
            </a:endParaRPr>
          </a:p>
          <a:p>
            <a:pPr indent="0" lvl="0" marL="0" rtl="0" algn="just">
              <a:spcBef>
                <a:spcPts val="0"/>
              </a:spcBef>
              <a:spcAft>
                <a:spcPts val="0"/>
              </a:spcAft>
              <a:buNone/>
            </a:pPr>
            <a:r>
              <a:rPr lang="es-419" sz="1800" u="sng">
                <a:solidFill>
                  <a:schemeClr val="hlink"/>
                </a:solidFill>
                <a:hlinkClick r:id="rId3"/>
              </a:rPr>
              <a:t>https://es.khanacademy.org/ </a:t>
            </a:r>
            <a:endParaRPr sz="1800">
              <a:solidFill>
                <a:srgbClr val="FFFFFF"/>
              </a:solidFill>
            </a:endParaRPr>
          </a:p>
          <a:p>
            <a:pPr indent="0" lvl="0" marL="0">
              <a:spcBef>
                <a:spcPts val="0"/>
              </a:spcBef>
              <a:spcAft>
                <a:spcPts val="1600"/>
              </a:spcAft>
              <a:buNone/>
            </a:pPr>
            <a:r>
              <a:t/>
            </a:r>
            <a:endParaRPr sz="1200">
              <a:solidFill>
                <a:srgbClr val="FFFFFF"/>
              </a:solidFill>
            </a:endParaRPr>
          </a:p>
        </p:txBody>
      </p:sp>
      <p:pic>
        <p:nvPicPr>
          <p:cNvPr id="285" name="Shape 285"/>
          <p:cNvPicPr preferRelativeResize="0"/>
          <p:nvPr/>
        </p:nvPicPr>
        <p:blipFill>
          <a:blip r:embed="rId4">
            <a:alphaModFix/>
          </a:blip>
          <a:stretch>
            <a:fillRect/>
          </a:stretch>
        </p:blipFill>
        <p:spPr>
          <a:xfrm>
            <a:off x="5656975" y="3552200"/>
            <a:ext cx="1178450" cy="117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